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9144000"/>
  <p:notesSz cx="6858000" cy="9144000"/>
  <p:embeddedFontLst>
    <p:embeddedFont>
      <p:font typeface="Average"/>
      <p:regular r:id="rId19"/>
    </p:embeddedFont>
    <p:embeddedFont>
      <p:font typeface="Oswald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font" Target="fonts/Oswald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Average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hasCustomPrompt="1" type="title"/>
          </p:nvPr>
        </p:nvSpPr>
        <p:spPr>
          <a:xfrm>
            <a:off x="311700" y="1673700"/>
            <a:ext cx="8520600" cy="252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" name="Google Shape;53;p12"/>
          <p:cNvSpPr txBox="1"/>
          <p:nvPr>
            <p:ph idx="1" type="body"/>
          </p:nvPr>
        </p:nvSpPr>
        <p:spPr>
          <a:xfrm>
            <a:off x="311700" y="43045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4"/>
          <p:cNvGrpSpPr/>
          <p:nvPr/>
        </p:nvGrpSpPr>
        <p:grpSpPr>
          <a:xfrm>
            <a:off x="4350279" y="3807170"/>
            <a:ext cx="443589" cy="140843"/>
            <a:chOff x="4137525" y="2915950"/>
            <a:chExt cx="869100" cy="207000"/>
          </a:xfrm>
        </p:grpSpPr>
        <p:sp>
          <p:nvSpPr>
            <p:cNvPr id="17" name="Google Shape;17;p4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4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4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0;p4"/>
          <p:cNvSpPr txBox="1"/>
          <p:nvPr>
            <p:ph type="ctrTitle"/>
          </p:nvPr>
        </p:nvSpPr>
        <p:spPr>
          <a:xfrm>
            <a:off x="671258" y="1321067"/>
            <a:ext cx="7801500" cy="23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671250" y="4233168"/>
            <a:ext cx="78015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90250" y="701800"/>
            <a:ext cx="62271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10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10"/>
          <p:cNvSpPr txBox="1"/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10"/>
          <p:cNvSpPr txBox="1"/>
          <p:nvPr>
            <p:ph idx="1" type="subTitle"/>
          </p:nvPr>
        </p:nvSpPr>
        <p:spPr>
          <a:xfrm>
            <a:off x="265500" y="3793601"/>
            <a:ext cx="40452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" name="Google Shape;46;p10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b="0" i="0" sz="18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geocaching.com/play/mobile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5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Relationship Id="rId4" Type="http://schemas.openxmlformats.org/officeDocument/2006/relationships/image" Target="../media/image21.png"/><Relationship Id="rId5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hyperlink" Target="https://play.google.com/store/apps/details?id=com.groundspeak.geocaching.intro&amp;referrer=utm_source%3Dgeocaching-website%26utm_campaign%3Dmobile-page" TargetMode="External"/><Relationship Id="rId6" Type="http://schemas.openxmlformats.org/officeDocument/2006/relationships/image" Target="../media/image22.png"/><Relationship Id="rId7" Type="http://schemas.openxmlformats.org/officeDocument/2006/relationships/hyperlink" Target="https://itunes.apple.com/app/apple-store/id329541503?mt=8" TargetMode="External"/><Relationship Id="rId8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geocaching.com/play/mobile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1.jpg"/><Relationship Id="rId6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geocaching.com/play/mobile" TargetMode="External"/><Relationship Id="rId4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7.jpg"/><Relationship Id="rId5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874D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b="0" l="5554" r="5555" t="0"/>
          <a:stretch/>
        </p:blipFill>
        <p:spPr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>
            <p:ph idx="4294967295" type="ctrTitle"/>
          </p:nvPr>
        </p:nvSpPr>
        <p:spPr>
          <a:xfrm>
            <a:off x="228600" y="-35700"/>
            <a:ext cx="6095700" cy="2087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274E13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</a:pPr>
            <a:r>
              <a:rPr b="1" lang="en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Introduction au Géocaching</a:t>
            </a:r>
            <a:endParaRPr b="1" i="0" sz="4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idx="4294967295" type="title"/>
          </p:nvPr>
        </p:nvSpPr>
        <p:spPr>
          <a:xfrm>
            <a:off x="195150" y="103350"/>
            <a:ext cx="4284900" cy="41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 sz="3600">
                <a:solidFill>
                  <a:srgbClr val="02874D"/>
                </a:solidFill>
                <a:latin typeface="Arial"/>
                <a:ea typeface="Arial"/>
                <a:cs typeface="Arial"/>
                <a:sym typeface="Arial"/>
              </a:rPr>
              <a:t>Remettez la cache en place.</a:t>
            </a:r>
            <a:endParaRPr b="1" sz="3600">
              <a:solidFill>
                <a:srgbClr val="0287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180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Reposez la cache exactement telle que vous l'avez trouvée, même si vous pensez avoir repéré un meilleur emplacement.</a:t>
            </a:r>
            <a:endParaRPr sz="180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360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8887" y="311440"/>
            <a:ext cx="4575125" cy="457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idx="4294967295" type="title"/>
          </p:nvPr>
        </p:nvSpPr>
        <p:spPr>
          <a:xfrm>
            <a:off x="179825" y="147350"/>
            <a:ext cx="3840000" cy="54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rgbClr val="02874D"/>
                </a:solidFill>
                <a:latin typeface="Arial"/>
                <a:ea typeface="Arial"/>
                <a:cs typeface="Arial"/>
                <a:sym typeface="Arial"/>
              </a:rPr>
              <a:t>Loguez votre trouvaille</a:t>
            </a:r>
            <a:endParaRPr b="1" sz="3600">
              <a:solidFill>
                <a:srgbClr val="0287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Loguez votre trouvaille sur l'application et partagez votre aventure avec les autres.</a:t>
            </a:r>
            <a:endParaRPr sz="180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Vous pouvez loguer une géocache sur </a:t>
            </a:r>
            <a:r>
              <a:rPr lang="en" sz="1800" u="sng">
                <a:solidFill>
                  <a:srgbClr val="12508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l'application Geocaching®</a:t>
            </a:r>
            <a:r>
              <a:rPr lang="en" sz="1800">
                <a:solidFill>
                  <a:srgbClr val="12508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ou sur Geocaching.com.</a:t>
            </a:r>
            <a:endParaRPr sz="180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Ne gâchez pas le plaisir des autres joueurs en leur révélant la cachette dans votre log ou vos photos !</a:t>
            </a:r>
            <a:endParaRPr sz="180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60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9000" y="304800"/>
            <a:ext cx="4575000" cy="45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4"/>
          <p:cNvPicPr preferRelativeResize="0"/>
          <p:nvPr/>
        </p:nvPicPr>
        <p:blipFill rotWithShape="1">
          <a:blip r:embed="rId3">
            <a:alphaModFix/>
          </a:blip>
          <a:srcRect b="0" l="49" r="49" t="0"/>
          <a:stretch/>
        </p:blipFill>
        <p:spPr>
          <a:xfrm>
            <a:off x="0" y="1874950"/>
            <a:ext cx="3072384" cy="307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/>
          <p:nvPr/>
        </p:nvSpPr>
        <p:spPr>
          <a:xfrm>
            <a:off x="142975" y="-2750"/>
            <a:ext cx="9048300" cy="7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3600">
                <a:solidFill>
                  <a:srgbClr val="02874D"/>
                </a:solidFill>
              </a:rPr>
              <a:t>Conseils supplémentaires pour les débutants</a:t>
            </a:r>
            <a:endParaRPr b="1" i="0" sz="3600" u="none" cap="none" strike="noStrike">
              <a:solidFill>
                <a:srgbClr val="0287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4287" y="1874950"/>
            <a:ext cx="3075424" cy="307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8575" y="1874950"/>
            <a:ext cx="3075424" cy="307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/>
          <p:nvPr>
            <p:ph idx="4294967295" type="body"/>
          </p:nvPr>
        </p:nvSpPr>
        <p:spPr>
          <a:xfrm>
            <a:off x="14750" y="4944099"/>
            <a:ext cx="3059400" cy="12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Munissez-vous toujours d'un stylo.</a:t>
            </a:r>
            <a:endParaRPr sz="1400">
              <a:solidFill>
                <a:srgbClr val="434343"/>
              </a:solidFill>
            </a:endParaRPr>
          </a:p>
        </p:txBody>
      </p:sp>
      <p:sp>
        <p:nvSpPr>
          <p:cNvPr id="155" name="Google Shape;155;p24"/>
          <p:cNvSpPr txBox="1"/>
          <p:nvPr>
            <p:ph idx="4294967295" type="body"/>
          </p:nvPr>
        </p:nvSpPr>
        <p:spPr>
          <a:xfrm>
            <a:off x="2997950" y="4944099"/>
            <a:ext cx="3059400" cy="12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Lorsque vous vous trouvez à une dizaine de mètres de la géocache, laissez de côté votre smartphone/GPS servez-vous de vos yeux et mains pour chercher.</a:t>
            </a:r>
            <a:endParaRPr sz="1400">
              <a:solidFill>
                <a:srgbClr val="434343"/>
              </a:solidFill>
            </a:endParaRPr>
          </a:p>
        </p:txBody>
      </p:sp>
      <p:sp>
        <p:nvSpPr>
          <p:cNvPr id="156" name="Google Shape;156;p24"/>
          <p:cNvSpPr txBox="1"/>
          <p:nvPr>
            <p:ph idx="4294967295" type="body"/>
          </p:nvPr>
        </p:nvSpPr>
        <p:spPr>
          <a:xfrm>
            <a:off x="6076588" y="4944099"/>
            <a:ext cx="3059400" cy="12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Lorsqu'une cache se trouve dans un lieu animé et peuplé de Moldus*, soyez très discret.</a:t>
            </a:r>
            <a:endParaRPr sz="1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*Les Moldus sont ceux qui ne font pas de géocaching</a:t>
            </a:r>
            <a:endParaRPr sz="1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5"/>
          <p:cNvPicPr preferRelativeResize="0"/>
          <p:nvPr/>
        </p:nvPicPr>
        <p:blipFill rotWithShape="1">
          <a:blip r:embed="rId3">
            <a:alphaModFix/>
          </a:blip>
          <a:srcRect b="8402" l="23107" r="23501" t="11494"/>
          <a:stretch/>
        </p:blipFill>
        <p:spPr>
          <a:xfrm>
            <a:off x="0" y="1874950"/>
            <a:ext cx="3075423" cy="307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5"/>
          <p:cNvSpPr txBox="1"/>
          <p:nvPr/>
        </p:nvSpPr>
        <p:spPr>
          <a:xfrm>
            <a:off x="142975" y="-2750"/>
            <a:ext cx="9048300" cy="7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3600">
                <a:solidFill>
                  <a:srgbClr val="02874D"/>
                </a:solidFill>
              </a:rPr>
              <a:t>Conseils supplémentaires pour les débutants</a:t>
            </a:r>
            <a:endParaRPr b="1" i="0" sz="3600" u="none" cap="none" strike="noStrike">
              <a:solidFill>
                <a:srgbClr val="0287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4287" y="1874950"/>
            <a:ext cx="3075424" cy="307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8575" y="1874950"/>
            <a:ext cx="3075424" cy="307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/>
          <p:nvPr>
            <p:ph idx="4294967295" type="body"/>
          </p:nvPr>
        </p:nvSpPr>
        <p:spPr>
          <a:xfrm>
            <a:off x="14750" y="4944099"/>
            <a:ext cx="3059400" cy="12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 vous n'arrivez pas à trouver une cache, consultez son descriptif, ses photos, les logs récents et les indices.</a:t>
            </a:r>
            <a:endParaRPr sz="1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5"/>
          <p:cNvSpPr txBox="1"/>
          <p:nvPr>
            <p:ph idx="4294967295" type="body"/>
          </p:nvPr>
        </p:nvSpPr>
        <p:spPr>
          <a:xfrm>
            <a:off x="2997950" y="4944099"/>
            <a:ext cx="3059400" cy="12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Pour trouver une cache, vous devrez parfois vous creuser la tête, mais ne creusez jamais par terre ! Les géocaches ne sont jamais enterrées.</a:t>
            </a:r>
            <a:endParaRPr sz="1400">
              <a:solidFill>
                <a:srgbClr val="434343"/>
              </a:solidFill>
            </a:endParaRPr>
          </a:p>
        </p:txBody>
      </p:sp>
      <p:sp>
        <p:nvSpPr>
          <p:cNvPr id="167" name="Google Shape;167;p25"/>
          <p:cNvSpPr txBox="1"/>
          <p:nvPr>
            <p:ph idx="4294967295" type="body"/>
          </p:nvPr>
        </p:nvSpPr>
        <p:spPr>
          <a:xfrm>
            <a:off x="6076588" y="4944099"/>
            <a:ext cx="3059400" cy="12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Profitez toujours d'une sortie geocaching pour faire du CITO (Cache In, Trash Out ou nettoyage de la planète).</a:t>
            </a:r>
            <a:endParaRPr sz="1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title"/>
          </p:nvPr>
        </p:nvSpPr>
        <p:spPr>
          <a:xfrm>
            <a:off x="152400" y="98300"/>
            <a:ext cx="91440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 sz="3600">
                <a:solidFill>
                  <a:srgbClr val="02874D"/>
                </a:solidFill>
                <a:latin typeface="Arial"/>
                <a:ea typeface="Arial"/>
                <a:cs typeface="Arial"/>
                <a:sym typeface="Arial"/>
              </a:rPr>
              <a:t>Partons trouver une cache !</a:t>
            </a:r>
            <a:endParaRPr b="1" sz="3600">
              <a:solidFill>
                <a:srgbClr val="0287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6"/>
          <p:cNvSpPr txBox="1"/>
          <p:nvPr/>
        </p:nvSpPr>
        <p:spPr>
          <a:xfrm>
            <a:off x="0" y="6431225"/>
            <a:ext cx="9144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1" lang="en" sz="800"/>
              <a:t>La présentation et les captures d'écran de l'initiation au géocaching sont sous copyright ; le logo Geocaching et le terme Travel Bug® sont des marques déposées de Groundspeak, Inc. DBA Geocaching. Utilisé avec leur permission. Tous droits réservés. Toutes les autres marques sont la propriété de leurs détenteurs respectifs.</a:t>
            </a:r>
            <a:endParaRPr b="0" i="1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6"/>
          <p:cNvSpPr txBox="1"/>
          <p:nvPr/>
        </p:nvSpPr>
        <p:spPr>
          <a:xfrm>
            <a:off x="3159300" y="1894575"/>
            <a:ext cx="2555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Il y a là tout un monde secret qui n'attend plus que vous. 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Téléchargez l'application Geocaching® officielle.</a:t>
            </a:r>
            <a:endParaRPr sz="1800"/>
          </a:p>
        </p:txBody>
      </p:sp>
      <p:pic>
        <p:nvPicPr>
          <p:cNvPr id="175" name="Google Shape;175;p26"/>
          <p:cNvPicPr preferRelativeResize="0"/>
          <p:nvPr/>
        </p:nvPicPr>
        <p:blipFill rotWithShape="1">
          <a:blip r:embed="rId3">
            <a:alphaModFix/>
          </a:blip>
          <a:srcRect b="7104" l="28101" r="28863" t="6464"/>
          <a:stretch/>
        </p:blipFill>
        <p:spPr>
          <a:xfrm>
            <a:off x="365100" y="969425"/>
            <a:ext cx="2822125" cy="566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 rotWithShape="1">
          <a:blip r:embed="rId4">
            <a:alphaModFix/>
          </a:blip>
          <a:srcRect b="10666" l="27598" r="27437" t="8400"/>
          <a:stretch/>
        </p:blipFill>
        <p:spPr>
          <a:xfrm>
            <a:off x="5703647" y="1089463"/>
            <a:ext cx="2960155" cy="53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3675" y="3990546"/>
            <a:ext cx="1853075" cy="54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53675" y="4888239"/>
            <a:ext cx="1853075" cy="586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type="title"/>
          </p:nvPr>
        </p:nvSpPr>
        <p:spPr>
          <a:xfrm>
            <a:off x="76200" y="4708025"/>
            <a:ext cx="9255600" cy="153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Qu'est-ce que le Géocaching ?</a:t>
            </a:r>
            <a:endParaRPr b="1" sz="4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idx="4294967295" type="title"/>
          </p:nvPr>
        </p:nvSpPr>
        <p:spPr>
          <a:xfrm>
            <a:off x="152325" y="138675"/>
            <a:ext cx="3624600" cy="24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2874D"/>
                </a:solidFill>
                <a:latin typeface="Arial"/>
                <a:ea typeface="Arial"/>
                <a:cs typeface="Arial"/>
                <a:sym typeface="Arial"/>
              </a:rPr>
              <a:t>Le géocaching est une véritable chasse au trésor mondiale, pratiquée à l'extérieur.</a:t>
            </a:r>
            <a:endParaRPr b="1" sz="2400">
              <a:solidFill>
                <a:srgbClr val="0287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 txBox="1"/>
          <p:nvPr>
            <p:ph idx="4294967295" type="body"/>
          </p:nvPr>
        </p:nvSpPr>
        <p:spPr>
          <a:xfrm>
            <a:off x="159762" y="1851343"/>
            <a:ext cx="3949500" cy="45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Des millions de joueurs utilisent </a:t>
            </a:r>
            <a:r>
              <a:rPr lang="en" u="sng">
                <a:solidFill>
                  <a:srgbClr val="12508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l'appli Geocaching®</a:t>
            </a:r>
            <a:r>
              <a:rPr lang="en">
                <a:solidFill>
                  <a:srgbClr val="12508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ou un GPS pour trouver des contenants cachés astucieusement appelés géocaches et loguer leurs expériences en ligne.</a:t>
            </a:r>
            <a:endParaRPr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Avec plus de 3 millions de caches placées par des passionnés du monde entier, le géocaching inspire et facilite l'exploration, la découverte et l'aventure. </a:t>
            </a:r>
            <a:endParaRPr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b="15356" l="0" r="0" t="9697"/>
          <a:stretch/>
        </p:blipFill>
        <p:spPr>
          <a:xfrm>
            <a:off x="4568850" y="299095"/>
            <a:ext cx="457515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idx="4294967295" type="body"/>
          </p:nvPr>
        </p:nvSpPr>
        <p:spPr>
          <a:xfrm>
            <a:off x="152400" y="795726"/>
            <a:ext cx="2768400" cy="26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Une cache est un contenant physique dans lequel se trouve un logbook (journal de bord).</a:t>
            </a:r>
            <a:endParaRPr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Une cache peut avoir toute sorte de taille ou forme. </a:t>
            </a:r>
            <a:endParaRPr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1850" y="791650"/>
            <a:ext cx="3056751" cy="3056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8050" y="791652"/>
            <a:ext cx="3056751" cy="3056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1852" y="3801253"/>
            <a:ext cx="3056751" cy="3056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88050" y="3801320"/>
            <a:ext cx="3056748" cy="305668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/>
          <p:nvPr/>
        </p:nvSpPr>
        <p:spPr>
          <a:xfrm>
            <a:off x="4500586" y="979490"/>
            <a:ext cx="1484334" cy="37451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Arial"/>
              </a:rPr>
              <a:t>Micro</a:t>
            </a:r>
          </a:p>
        </p:txBody>
      </p:sp>
      <p:sp>
        <p:nvSpPr>
          <p:cNvPr id="84" name="Google Shape;84;p16"/>
          <p:cNvSpPr/>
          <p:nvPr/>
        </p:nvSpPr>
        <p:spPr>
          <a:xfrm>
            <a:off x="7544709" y="973906"/>
            <a:ext cx="1469027" cy="36793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Arial"/>
              </a:rPr>
              <a:t>Petite</a:t>
            </a:r>
          </a:p>
        </p:txBody>
      </p:sp>
      <p:sp>
        <p:nvSpPr>
          <p:cNvPr id="85" name="Google Shape;85;p16"/>
          <p:cNvSpPr/>
          <p:nvPr/>
        </p:nvSpPr>
        <p:spPr>
          <a:xfrm>
            <a:off x="3626492" y="6211913"/>
            <a:ext cx="2212792" cy="38185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Arial"/>
              </a:rPr>
              <a:t>Normale</a:t>
            </a:r>
          </a:p>
        </p:txBody>
      </p:sp>
      <p:sp>
        <p:nvSpPr>
          <p:cNvPr id="86" name="Google Shape;86;p16"/>
          <p:cNvSpPr/>
          <p:nvPr/>
        </p:nvSpPr>
        <p:spPr>
          <a:xfrm>
            <a:off x="7007558" y="6216493"/>
            <a:ext cx="1952227" cy="37271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Arial"/>
              </a:rPr>
              <a:t>Grande</a:t>
            </a:r>
          </a:p>
        </p:txBody>
      </p:sp>
      <p:sp>
        <p:nvSpPr>
          <p:cNvPr id="87" name="Google Shape;87;p16"/>
          <p:cNvSpPr txBox="1"/>
          <p:nvPr>
            <p:ph idx="4294967295" type="body"/>
          </p:nvPr>
        </p:nvSpPr>
        <p:spPr>
          <a:xfrm>
            <a:off x="145643" y="92850"/>
            <a:ext cx="68619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rgbClr val="02874D"/>
                </a:solidFill>
                <a:latin typeface="Arial"/>
                <a:ea typeface="Arial"/>
                <a:cs typeface="Arial"/>
                <a:sym typeface="Arial"/>
              </a:rPr>
              <a:t>Taille des géocaches</a:t>
            </a:r>
            <a:endParaRPr b="1" sz="3600">
              <a:solidFill>
                <a:srgbClr val="02874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132200" y="76200"/>
            <a:ext cx="87831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 sz="3600">
                <a:solidFill>
                  <a:srgbClr val="02874D"/>
                </a:solidFill>
                <a:latin typeface="Arial"/>
                <a:ea typeface="Arial"/>
                <a:cs typeface="Arial"/>
                <a:sym typeface="Arial"/>
              </a:rPr>
              <a:t>Difficulté et Terrain (D/T)</a:t>
            </a:r>
            <a:endParaRPr b="1" sz="3600">
              <a:solidFill>
                <a:srgbClr val="0287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180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Pour chaque cache, la difficulté (D) et le terrain (T) sont évalués sur une échelle allant de 1 à 5 : c'est la cotation D/T</a:t>
            </a:r>
            <a:r>
              <a:rPr lang="en" sz="16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" sz="18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 Afin d'optimiser vos chances de trouver des caches, cherchez celles qui ont des cotations de difficulté et de terrain peu élevées. </a:t>
            </a:r>
            <a:endParaRPr sz="180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solidFill>
                <a:srgbClr val="4A4A4A"/>
              </a:solidFill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477232" y="5849011"/>
            <a:ext cx="4068000" cy="9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4A4A4A"/>
                </a:solidFill>
              </a:rPr>
              <a:t>Difficulté</a:t>
            </a:r>
            <a:endParaRPr b="1" i="0" sz="1800" u="none" cap="none" strike="noStrike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4A4A4A"/>
                </a:solidFill>
              </a:rPr>
              <a:t>L'effort nécessaire pour résoudre, puis trouver la cache et son logbook.</a:t>
            </a:r>
            <a:endParaRPr b="0" i="0" sz="1400" u="none" cap="none" strike="noStrike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4908533" y="5849011"/>
            <a:ext cx="3930300" cy="10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4A4A4A"/>
                </a:solidFill>
              </a:rPr>
              <a:t>Terrain</a:t>
            </a:r>
            <a:endParaRPr b="1" i="0" sz="1800" u="none" cap="none" strike="noStrike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4A4A4A"/>
                </a:solidFill>
              </a:rPr>
              <a:t>L'effort physique nécessaire pour atteindre les coordonnées de la cache.  </a:t>
            </a:r>
            <a:endParaRPr b="0" i="0" sz="3000" u="none" cap="none" strike="noStrike">
              <a:solidFill>
                <a:srgbClr val="4A4A4A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" name="Google Shape;95;p17"/>
          <p:cNvGrpSpPr/>
          <p:nvPr/>
        </p:nvGrpSpPr>
        <p:grpSpPr>
          <a:xfrm>
            <a:off x="609600" y="2349436"/>
            <a:ext cx="3499583" cy="3499575"/>
            <a:chOff x="609600" y="2349436"/>
            <a:chExt cx="3499583" cy="3499575"/>
          </a:xfrm>
        </p:grpSpPr>
        <p:pic>
          <p:nvPicPr>
            <p:cNvPr id="96" name="Google Shape;96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09600" y="2349436"/>
              <a:ext cx="3499583" cy="3499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17"/>
            <p:cNvSpPr txBox="1"/>
            <p:nvPr/>
          </p:nvSpPr>
          <p:spPr>
            <a:xfrm>
              <a:off x="717375" y="3098450"/>
              <a:ext cx="3315600" cy="39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   Difficulté </a:t>
              </a:r>
              <a:r>
                <a:rPr lang="en" sz="1600"/>
                <a:t>1              </a:t>
              </a:r>
              <a:r>
                <a:rPr lang="en" sz="1600"/>
                <a:t>Difficulté </a:t>
              </a:r>
              <a:r>
                <a:rPr lang="en" sz="1600"/>
                <a:t>5</a:t>
              </a:r>
              <a:endParaRPr sz="1600"/>
            </a:p>
          </p:txBody>
        </p:sp>
      </p:grpSp>
      <p:grpSp>
        <p:nvGrpSpPr>
          <p:cNvPr id="98" name="Google Shape;98;p17"/>
          <p:cNvGrpSpPr/>
          <p:nvPr/>
        </p:nvGrpSpPr>
        <p:grpSpPr>
          <a:xfrm>
            <a:off x="5018337" y="2349436"/>
            <a:ext cx="3499583" cy="3499575"/>
            <a:chOff x="5018337" y="2349436"/>
            <a:chExt cx="3499583" cy="3499575"/>
          </a:xfrm>
        </p:grpSpPr>
        <p:pic>
          <p:nvPicPr>
            <p:cNvPr id="99" name="Google Shape;99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018337" y="2349436"/>
              <a:ext cx="3499583" cy="3499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100;p17"/>
            <p:cNvSpPr txBox="1"/>
            <p:nvPr/>
          </p:nvSpPr>
          <p:spPr>
            <a:xfrm>
              <a:off x="5110325" y="4405350"/>
              <a:ext cx="3315600" cy="39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   </a:t>
              </a:r>
              <a:r>
                <a:rPr lang="en" sz="1600"/>
                <a:t>Terrain</a:t>
              </a:r>
              <a:r>
                <a:rPr lang="en" sz="1600"/>
                <a:t> 1                </a:t>
              </a:r>
              <a:r>
                <a:rPr lang="en" sz="1600"/>
                <a:t>Terrain</a:t>
              </a:r>
              <a:r>
                <a:rPr lang="en" sz="1600"/>
                <a:t> 5</a:t>
              </a:r>
              <a:endParaRPr sz="16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/>
        </p:nvSpPr>
        <p:spPr>
          <a:xfrm>
            <a:off x="152400" y="645145"/>
            <a:ext cx="4565700" cy="12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3600">
                <a:solidFill>
                  <a:srgbClr val="02874D"/>
                </a:solidFill>
              </a:rPr>
              <a:t>Comment trouve-t-on une cache ?  </a:t>
            </a:r>
            <a:endParaRPr b="1" i="0" sz="3600" u="none" cap="none" strike="noStrike">
              <a:solidFill>
                <a:srgbClr val="02874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7675" y="2148252"/>
            <a:ext cx="4132800" cy="36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A4A4A"/>
                </a:solidFill>
              </a:rPr>
              <a:t>Téléchargez gratuitement </a:t>
            </a:r>
            <a:r>
              <a:rPr lang="en" sz="1800" u="sng">
                <a:solidFill>
                  <a:srgbClr val="12508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l'application Geocaching®</a:t>
            </a:r>
            <a:r>
              <a:rPr lang="en" sz="1800">
                <a:solidFill>
                  <a:srgbClr val="4A4A4A"/>
                </a:solidFill>
              </a:rPr>
              <a:t> pour voir les caches à proximité.</a:t>
            </a:r>
            <a:endParaRPr b="0" i="0" sz="1800" u="none" cap="none" strike="noStrike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A4A4A"/>
                </a:solidFill>
              </a:rPr>
              <a:t>Choisissez une cache sur la carte ; l'application vous aidera à aller jusqu'à elle !</a:t>
            </a:r>
            <a:endParaRPr b="0" i="0" sz="1800" u="none" cap="none" strike="noStrike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A4A4A"/>
                </a:solidFill>
              </a:rPr>
              <a:t>Une fois arrivé-e aux environs de la cache, commencez à la chercher. Si vous avez besoin d'aide, consultez le descriptif, les photos et les indices fournis pour la cache. </a:t>
            </a:r>
            <a:endParaRPr b="0" i="0" sz="1800" u="none" cap="none" strike="noStrike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4">
            <a:alphaModFix/>
          </a:blip>
          <a:srcRect b="7424" l="16956" r="26408" t="7431"/>
          <a:stretch/>
        </p:blipFill>
        <p:spPr>
          <a:xfrm>
            <a:off x="4502100" y="304800"/>
            <a:ext cx="4565700" cy="457587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/>
          <p:nvPr/>
        </p:nvSpPr>
        <p:spPr>
          <a:xfrm>
            <a:off x="4978400" y="5842000"/>
            <a:ext cx="569100" cy="35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 rotWithShape="1">
          <a:blip r:embed="rId3">
            <a:alphaModFix/>
          </a:blip>
          <a:srcRect b="0" l="8901" r="16359" t="0"/>
          <a:stretch/>
        </p:blipFill>
        <p:spPr>
          <a:xfrm>
            <a:off x="0" y="0"/>
            <a:ext cx="9144001" cy="6881312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4512000" y="640325"/>
            <a:ext cx="4860600" cy="2777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274E13">
                <a:alpha val="6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" sz="4800">
                <a:solidFill>
                  <a:srgbClr val="FFFFFF"/>
                </a:solidFill>
              </a:rPr>
              <a:t>J'ai trouvé une géocache ! Je fais quoi maintenant ?</a:t>
            </a:r>
            <a:endParaRPr b="1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idx="4294967295" type="title"/>
          </p:nvPr>
        </p:nvSpPr>
        <p:spPr>
          <a:xfrm>
            <a:off x="79200" y="83025"/>
            <a:ext cx="8985600" cy="18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 sz="3600">
                <a:solidFill>
                  <a:srgbClr val="02874D"/>
                </a:solidFill>
                <a:latin typeface="Arial"/>
                <a:ea typeface="Arial"/>
                <a:cs typeface="Arial"/>
                <a:sym typeface="Arial"/>
              </a:rPr>
              <a:t>Signez le logbook (journal de bord)</a:t>
            </a:r>
            <a:endParaRPr b="1" sz="3600">
              <a:solidFill>
                <a:srgbClr val="0287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180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</a:pPr>
            <a:r>
              <a:rPr lang="en" sz="18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Tout comme les caches, les logbooks peuvent avoir des tailles et formats très variés.</a:t>
            </a:r>
            <a:endParaRPr b="1" sz="1800">
              <a:solidFill>
                <a:srgbClr val="0287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2184824"/>
            <a:ext cx="3047999" cy="304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184840"/>
            <a:ext cx="3048002" cy="3047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2184828"/>
            <a:ext cx="3048000" cy="3047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idx="4294967295" type="title"/>
          </p:nvPr>
        </p:nvSpPr>
        <p:spPr>
          <a:xfrm>
            <a:off x="189300" y="68925"/>
            <a:ext cx="8741400" cy="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 sz="3600">
                <a:solidFill>
                  <a:srgbClr val="02874D"/>
                </a:solidFill>
                <a:latin typeface="Arial"/>
                <a:ea typeface="Arial"/>
                <a:cs typeface="Arial"/>
                <a:sym typeface="Arial"/>
              </a:rPr>
              <a:t>Les échanges de SWAG et d'objets voyageurs</a:t>
            </a:r>
            <a:endParaRPr b="1" sz="3600">
              <a:solidFill>
                <a:srgbClr val="0287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1"/>
          <p:cNvSpPr txBox="1"/>
          <p:nvPr>
            <p:ph idx="4294967295" type="body"/>
          </p:nvPr>
        </p:nvSpPr>
        <p:spPr>
          <a:xfrm>
            <a:off x="533974" y="5360525"/>
            <a:ext cx="3543600" cy="12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Les SWAG, ou goodies, sont des jouets, bricoles et autres trésors de petite taille que les gens déposent dans une géocache.</a:t>
            </a:r>
            <a:r>
              <a:rPr lang="en" sz="1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Ils sont là pour être échangés.</a:t>
            </a:r>
            <a:r>
              <a:rPr lang="en" sz="1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1"/>
          <p:cNvSpPr txBox="1"/>
          <p:nvPr>
            <p:ph idx="4294967295" type="subTitle"/>
          </p:nvPr>
        </p:nvSpPr>
        <p:spPr>
          <a:xfrm>
            <a:off x="4940628" y="5382875"/>
            <a:ext cx="40881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Sur chaque objet voyageur est gravé un code unique ; ils se déplacent de cache en cache dans le but d'accomplir une mission donnée, par exemple visiter tous les états des États-Unis.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4550" y="2626962"/>
            <a:ext cx="2686900" cy="268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0852" y="2580298"/>
            <a:ext cx="2780200" cy="2780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>
            <p:ph idx="4294967295" type="body"/>
          </p:nvPr>
        </p:nvSpPr>
        <p:spPr>
          <a:xfrm>
            <a:off x="533975" y="1447783"/>
            <a:ext cx="37917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sz="2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Les SWAG (objets d'échange) ou goodies</a:t>
            </a:r>
            <a:endParaRPr sz="2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1"/>
          <p:cNvSpPr txBox="1"/>
          <p:nvPr>
            <p:ph idx="4294967295" type="body"/>
          </p:nvPr>
        </p:nvSpPr>
        <p:spPr>
          <a:xfrm>
            <a:off x="4940625" y="1471088"/>
            <a:ext cx="3673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sz="2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Les objets voyageurs</a:t>
            </a:r>
            <a:endParaRPr b="1" sz="2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Attention à ne pas prendre un objet voyageur pour un SWAG : les objets voyageurs, eux, ont pour but de voyager au sein du jeu !</a:t>
            </a:r>
            <a:endParaRPr b="1" sz="2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